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4" r:id="rId4"/>
    <p:sldId id="295" r:id="rId5"/>
    <p:sldId id="288" r:id="rId6"/>
    <p:sldId id="296" r:id="rId7"/>
    <p:sldId id="309" r:id="rId8"/>
    <p:sldId id="297" r:id="rId9"/>
    <p:sldId id="310" r:id="rId10"/>
    <p:sldId id="311" r:id="rId11"/>
    <p:sldId id="298" r:id="rId12"/>
    <p:sldId id="291" r:id="rId13"/>
    <p:sldId id="258" r:id="rId14"/>
    <p:sldId id="276" r:id="rId15"/>
    <p:sldId id="259" r:id="rId16"/>
    <p:sldId id="278" r:id="rId17"/>
    <p:sldId id="277" r:id="rId18"/>
    <p:sldId id="279" r:id="rId19"/>
    <p:sldId id="280" r:id="rId20"/>
    <p:sldId id="292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293" r:id="rId32"/>
    <p:sldId id="314" r:id="rId33"/>
    <p:sldId id="315" r:id="rId34"/>
    <p:sldId id="316" r:id="rId35"/>
    <p:sldId id="257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312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6126" y="1213009"/>
            <a:ext cx="876195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Логопедическая </a:t>
            </a:r>
          </a:p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 </a:t>
            </a:r>
          </a:p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всеми сторонами речи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6855" y="4352330"/>
            <a:ext cx="48317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должны </a:t>
            </a:r>
          </a:p>
          <a:p>
            <a:pPr algn="ctr"/>
            <a:r>
              <a:rPr lang="ru-RU" sz="4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дать ребенку!</a:t>
            </a:r>
            <a:endParaRPr lang="ru-RU" sz="44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второго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подэтапа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(речевой материал включает слова со смешиваемыми звуками).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а). Дифференциация звуков в слогах (повторение слогов со звуками, выделение звуков из слогов с поднятием кружка-символа, придумывание слогов со звуками, преобразование слогов).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б). Дифференциация звуков в словах (определение звука в словах, места звука, работа с картинками –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квазиомонимами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упр.).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в). Дифференциация звуков в предложениях (аналогично упражнениям первого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подэтапа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включаются оба смешиваемых звука).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г). Дифференциация звуков в связной речи (работа с картинками, стихами, короткими текстами).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33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звука в свободную речь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Развитие умения использовать автоматизированные и </a:t>
            </a:r>
            <a:r>
              <a:rPr lang="ru-RU" dirty="0" err="1" smtClean="0"/>
              <a:t>отдиференцированные</a:t>
            </a:r>
            <a:r>
              <a:rPr lang="ru-RU" dirty="0" smtClean="0"/>
              <a:t>  </a:t>
            </a:r>
            <a:r>
              <a:rPr lang="ru-RU" dirty="0"/>
              <a:t>на специально </a:t>
            </a:r>
            <a:r>
              <a:rPr lang="ru-RU" dirty="0" smtClean="0"/>
              <a:t>подобранном </a:t>
            </a:r>
            <a:r>
              <a:rPr lang="ru-RU" dirty="0"/>
              <a:t>материале звуки в </a:t>
            </a:r>
            <a:r>
              <a:rPr lang="ru-RU" dirty="0" smtClean="0"/>
              <a:t>естественных </a:t>
            </a:r>
            <a:r>
              <a:rPr lang="ru-RU" dirty="0"/>
              <a:t>речевых условиях.</a:t>
            </a:r>
            <a:br>
              <a:rPr lang="ru-RU" dirty="0"/>
            </a:br>
            <a:endParaRPr lang="ru-RU" dirty="0"/>
          </a:p>
          <a:p>
            <a:r>
              <a:rPr lang="ru-RU" dirty="0"/>
              <a:t>2. Формирование способности контролировать своё умение правильного произнесения звуков в спонтанной </a:t>
            </a:r>
            <a:r>
              <a:rPr lang="ru-RU" dirty="0" smtClean="0"/>
              <a:t>речи.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8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Фонематические процессы: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91264" cy="45259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q"/>
            </a:pPr>
            <a:endParaRPr lang="ru-RU" b="1" dirty="0" smtClean="0"/>
          </a:p>
          <a:p>
            <a:pPr algn="r">
              <a:buFont typeface="Wingdings" panose="05000000000000000000" pitchFamily="2" charset="2"/>
              <a:buChar char="q"/>
            </a:pPr>
            <a:r>
              <a:rPr lang="ru-RU" b="1" dirty="0" smtClean="0"/>
              <a:t>Фонематический слух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ru-RU" b="1" dirty="0" smtClean="0"/>
              <a:t>Фонематическое восприятие</a:t>
            </a:r>
          </a:p>
          <a:p>
            <a:pPr algn="r">
              <a:buFont typeface="Wingdings" panose="05000000000000000000" pitchFamily="2" charset="2"/>
              <a:buChar char="q"/>
            </a:pPr>
            <a:r>
              <a:rPr lang="ru-RU" b="1" dirty="0" smtClean="0"/>
              <a:t>Звуковой анализ и синтез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i="1" u="sng" dirty="0" smtClean="0"/>
              <a:t>Работа над фонематическим процессами включает 5 этапов</a:t>
            </a:r>
            <a:endParaRPr lang="ru-RU" b="1" i="1" u="sng" dirty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этап – различение неречевых звуков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Verdana"/>
              </a:rPr>
              <a:t>Различение на слух неречевых звуков является фундаментом и основой развития фонематического слуха</a:t>
            </a:r>
            <a:r>
              <a:rPr lang="ru-RU" dirty="0" smtClean="0">
                <a:latin typeface="Verdana"/>
              </a:rPr>
              <a:t>.</a:t>
            </a:r>
            <a:endParaRPr lang="ru-RU" b="1" i="1" u="sng" dirty="0" smtClean="0"/>
          </a:p>
          <a:p>
            <a:pPr marL="0" indent="0" algn="ctr">
              <a:buNone/>
            </a:pPr>
            <a:r>
              <a:rPr lang="ru-RU" b="1" i="1" u="sng" dirty="0" smtClean="0"/>
              <a:t>Можно предложить следующие игры:</a:t>
            </a:r>
          </a:p>
          <a:p>
            <a:pPr fontAlgn="t"/>
            <a:r>
              <a:rPr lang="ru-RU" b="1" dirty="0">
                <a:latin typeface="Verdana"/>
              </a:rPr>
              <a:t>Игра "Угадай, что звучало". </a:t>
            </a:r>
            <a:r>
              <a:rPr lang="ru-RU" dirty="0">
                <a:latin typeface="Verdana"/>
              </a:rPr>
              <a:t>Внимательно послушайте с ребенком шум воды, шелест газеты, звон ложек, скрип двери и другие бытовые звуки. Предложите ребенку закрыть глаза и отгадать, что это звучало.</a:t>
            </a:r>
          </a:p>
          <a:p>
            <a:pPr fontAlgn="t"/>
            <a:r>
              <a:rPr lang="ru-RU" b="1" dirty="0">
                <a:latin typeface="Verdana"/>
              </a:rPr>
              <a:t>Игра "Шумящие мешочки". </a:t>
            </a:r>
            <a:r>
              <a:rPr lang="ru-RU" dirty="0">
                <a:latin typeface="Verdana"/>
              </a:rPr>
              <a:t>Вместе с малышом насыпьте в мешочки или коробочки крупу, пуговицы, скрепки и т.д. Ребенок должен угадать по звуку потряхиваемого мешочка, что у него внутри.</a:t>
            </a:r>
          </a:p>
          <a:p>
            <a:pPr marL="0" indent="0">
              <a:buNone/>
            </a:pPr>
            <a:endParaRPr lang="ru-RU" b="1" i="1" u="sng" dirty="0"/>
          </a:p>
        </p:txBody>
      </p:sp>
    </p:spTree>
    <p:extLst>
      <p:ext uri="{BB962C8B-B14F-4D97-AF65-F5344CB8AC3E}">
        <p14:creationId xmlns:p14="http://schemas.microsoft.com/office/powerpoint/2010/main" val="411101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Игра "Волшебная палочка". </a:t>
            </a:r>
            <a:r>
              <a:rPr lang="ru-RU" dirty="0"/>
              <a:t>Взяв карандаш или палку любого назначения, постучите ею по разным предметам в доме. Волшебная палочка заставит звучать вазу, стол, стену, миску…</a:t>
            </a:r>
          </a:p>
          <a:p>
            <a:r>
              <a:rPr lang="ru-RU" dirty="0"/>
              <a:t>Потом усложните задание - ребенок отгадывает с закрытыми глазами, какой предмет зазвучал.</a:t>
            </a:r>
          </a:p>
          <a:p>
            <a:r>
              <a:rPr lang="ru-RU" b="1" dirty="0"/>
              <a:t>Игра "Жмурки". </a:t>
            </a:r>
            <a:r>
              <a:rPr lang="ru-RU" dirty="0"/>
              <a:t>Ребенку завязывают глаза, и он двигается в сторону звенящего колокольчика, бубна, свистка.</a:t>
            </a:r>
          </a:p>
          <a:p>
            <a:r>
              <a:rPr lang="ru-RU" b="1" dirty="0"/>
              <a:t>Игра "Похлопаем". </a:t>
            </a:r>
            <a:r>
              <a:rPr lang="ru-RU" dirty="0"/>
              <a:t>Ребенок повторяет ритмический рисунок хлопков. Например, два хлопка, пауза, один хлопок, пауза, два хлопка. В усложненном варианте малыш повторяет ритм с закрытыми глазами.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Второй этап – различение звуков речи по тембру, силе и высоте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ru-RU" b="1" dirty="0">
                <a:latin typeface="Verdana"/>
              </a:rPr>
              <a:t>Игра "Узнай свой голос". </a:t>
            </a:r>
            <a:r>
              <a:rPr lang="ru-RU" dirty="0">
                <a:latin typeface="Verdana"/>
              </a:rPr>
              <a:t>Запишите на кассету голоса близких людей и голос самого ребенка. Попросите его угадать, кто говорит.</a:t>
            </a:r>
          </a:p>
          <a:p>
            <a:pPr fontAlgn="t"/>
            <a:endParaRPr lang="ru-RU" dirty="0">
              <a:latin typeface="Verdana"/>
            </a:endParaRPr>
          </a:p>
          <a:p>
            <a:pPr fontAlgn="t"/>
            <a:r>
              <a:rPr lang="ru-RU" b="1" dirty="0">
                <a:latin typeface="Verdana"/>
              </a:rPr>
              <a:t>Игра "Громко-тихо". </a:t>
            </a:r>
            <a:r>
              <a:rPr lang="ru-RU" dirty="0">
                <a:latin typeface="Verdana"/>
              </a:rPr>
              <a:t>Договоритесь, что ребенок будет выполнять определенные действия, когда вы произносите слова громко и когда тихо. </a:t>
            </a:r>
          </a:p>
          <a:p>
            <a:pPr fontAlgn="t"/>
            <a:endParaRPr lang="ru-RU" dirty="0">
              <a:latin typeface="Verdana"/>
            </a:endParaRPr>
          </a:p>
          <a:p>
            <a:pPr fontAlgn="t"/>
            <a:r>
              <a:rPr lang="ru-RU" b="1" dirty="0">
                <a:latin typeface="Verdana"/>
              </a:rPr>
              <a:t>"Далеко-близко". </a:t>
            </a:r>
            <a:r>
              <a:rPr lang="ru-RU" dirty="0">
                <a:latin typeface="Verdana"/>
              </a:rPr>
              <a:t>Вы говорите слово громко, ребенок отвечает - близко. Говорите слово тихо, ребенок отвечает - далеко.</a:t>
            </a:r>
          </a:p>
          <a:p>
            <a:pPr fontAlgn="t"/>
            <a:endParaRPr lang="ru-RU" dirty="0">
              <a:latin typeface="Verdana"/>
            </a:endParaRPr>
          </a:p>
          <a:p>
            <a:pPr fontAlgn="t"/>
            <a:r>
              <a:rPr lang="ru-RU" b="1" dirty="0">
                <a:latin typeface="Verdana"/>
              </a:rPr>
              <a:t>Игра "Три медведя". </a:t>
            </a:r>
            <a:r>
              <a:rPr lang="ru-RU" dirty="0">
                <a:latin typeface="Verdana"/>
              </a:rPr>
              <a:t>Ребенок отгадывает, за кого из персонажей сказки говорит взрослый. Более сложный вариант: ребенок сам говорит за трех медведей, изменяя высоту голоса.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969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Третий этап – различение сходных по звучанию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sz="3400" b="1" dirty="0">
                <a:latin typeface="Verdana"/>
              </a:rPr>
              <a:t>Игра "Слушай и выбирай". </a:t>
            </a:r>
            <a:r>
              <a:rPr lang="ru-RU" sz="3400" dirty="0">
                <a:latin typeface="Verdana"/>
              </a:rPr>
              <a:t>Перед ребенком картинки со сходными по звучанию словами (ком, сом, лом, дом). Взрослый называет предмет, а ребенок поднимает соответствующую картинку.</a:t>
            </a:r>
          </a:p>
          <a:p>
            <a:pPr fontAlgn="t"/>
            <a:endParaRPr lang="ru-RU" sz="3400" dirty="0">
              <a:latin typeface="Verdana"/>
            </a:endParaRPr>
          </a:p>
          <a:p>
            <a:pPr fontAlgn="t"/>
            <a:r>
              <a:rPr lang="ru-RU" sz="3400" b="1" dirty="0">
                <a:latin typeface="Verdana"/>
              </a:rPr>
              <a:t>Игра "Верно-неверно". </a:t>
            </a:r>
            <a:r>
              <a:rPr lang="ru-RU" sz="3400" dirty="0">
                <a:latin typeface="Verdana"/>
              </a:rPr>
              <a:t>Взрослый показывает ребенку картинку и называет предмет, заменяя первую букву (</a:t>
            </a:r>
            <a:r>
              <a:rPr lang="ru-RU" sz="3400" dirty="0" err="1">
                <a:latin typeface="Verdana"/>
              </a:rPr>
              <a:t>форота</a:t>
            </a:r>
            <a:r>
              <a:rPr lang="ru-RU" sz="3400" dirty="0">
                <a:latin typeface="Verdana"/>
              </a:rPr>
              <a:t> – ворота, </a:t>
            </a:r>
            <a:r>
              <a:rPr lang="ru-RU" sz="3400" dirty="0" err="1">
                <a:latin typeface="Verdana"/>
              </a:rPr>
              <a:t>ведведь</a:t>
            </a:r>
            <a:r>
              <a:rPr lang="ru-RU" sz="3400" dirty="0">
                <a:latin typeface="Verdana"/>
              </a:rPr>
              <a:t> – медведь,). </a:t>
            </a:r>
          </a:p>
          <a:p>
            <a:pPr fontAlgn="t"/>
            <a:endParaRPr lang="ru-RU" i="1" u="sng" dirty="0">
              <a:latin typeface="Verdana"/>
            </a:endParaRPr>
          </a:p>
          <a:p>
            <a:pPr fontAlgn="t"/>
            <a:endParaRPr lang="ru-RU" i="1" u="sng" dirty="0">
              <a:latin typeface="Verdana"/>
            </a:endParaRPr>
          </a:p>
          <a:p>
            <a:pPr marL="0" indent="0" fontAlgn="t">
              <a:buNone/>
            </a:pPr>
            <a:r>
              <a:rPr lang="ru-RU" b="1" i="1" dirty="0">
                <a:latin typeface="Verdana"/>
              </a:rPr>
              <a:t>           Задача ребенка: </a:t>
            </a:r>
            <a:r>
              <a:rPr lang="ru-RU" dirty="0">
                <a:latin typeface="Verdana"/>
              </a:rPr>
              <a:t>хлопнуть в ладоши, когда он услышит правильный вариант произношения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Четвертый этап – различение слогов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ru-RU" b="1" dirty="0">
                <a:latin typeface="Verdana"/>
              </a:rPr>
              <a:t>Игра "Похлопаем". </a:t>
            </a:r>
            <a:r>
              <a:rPr lang="ru-RU" dirty="0">
                <a:latin typeface="Verdana"/>
              </a:rPr>
              <a:t>Взрослый объясняет ребенку, что есть короткие и длинные слова. Проговаривает их, интонационно разделяя слоги. Совместно с ребенком произносит слова (па-па, </a:t>
            </a:r>
            <a:r>
              <a:rPr lang="ru-RU" dirty="0" err="1">
                <a:latin typeface="Verdana"/>
              </a:rPr>
              <a:t>ло</a:t>
            </a:r>
            <a:r>
              <a:rPr lang="ru-RU" dirty="0">
                <a:latin typeface="Verdana"/>
              </a:rPr>
              <a:t>-па-та, ба-</a:t>
            </a:r>
            <a:r>
              <a:rPr lang="ru-RU" dirty="0" err="1">
                <a:latin typeface="Verdana"/>
              </a:rPr>
              <a:t>ле</a:t>
            </a:r>
            <a:r>
              <a:rPr lang="ru-RU" dirty="0">
                <a:latin typeface="Verdana"/>
              </a:rPr>
              <a:t>-</a:t>
            </a:r>
            <a:r>
              <a:rPr lang="ru-RU" dirty="0" err="1">
                <a:latin typeface="Verdana"/>
              </a:rPr>
              <a:t>ри</a:t>
            </a:r>
            <a:r>
              <a:rPr lang="ru-RU" dirty="0">
                <a:latin typeface="Verdana"/>
              </a:rPr>
              <a:t>-на), отхлопывая слоги. Более сложный вариант: предложить ребенку самостоятельно отхлопать количество слогов в слове.</a:t>
            </a:r>
          </a:p>
          <a:p>
            <a:pPr fontAlgn="t"/>
            <a:endParaRPr lang="ru-RU" dirty="0">
              <a:latin typeface="Verdana"/>
            </a:endParaRPr>
          </a:p>
          <a:p>
            <a:pPr fontAlgn="t"/>
            <a:r>
              <a:rPr lang="ru-RU" b="1" dirty="0">
                <a:latin typeface="Verdana"/>
              </a:rPr>
              <a:t>Игра "Что лишнее?". </a:t>
            </a:r>
            <a:r>
              <a:rPr lang="ru-RU" dirty="0">
                <a:latin typeface="Verdana"/>
              </a:rPr>
              <a:t>Взрослый произносит ряды слогов "па-па-па-ба-па", "фа-фа-</a:t>
            </a:r>
            <a:r>
              <a:rPr lang="ru-RU" dirty="0" err="1">
                <a:latin typeface="Verdana"/>
              </a:rPr>
              <a:t>ва</a:t>
            </a:r>
            <a:r>
              <a:rPr lang="ru-RU" dirty="0">
                <a:latin typeface="Verdana"/>
              </a:rPr>
              <a:t>-фа-фа"… Ребенок должен хлопнуть, когда услышит лишний (другой) слог.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Пятый этап – различение звуков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ru-RU" dirty="0">
                <a:latin typeface="Verdana"/>
              </a:rPr>
              <a:t>Объяснить ребенку, что слова состоят из звуков. </a:t>
            </a:r>
          </a:p>
          <a:p>
            <a:pPr fontAlgn="t"/>
            <a:r>
              <a:rPr lang="ru-RU" dirty="0">
                <a:latin typeface="Verdana"/>
              </a:rPr>
              <a:t>Поиграть в звуки. Комарик говорит - </a:t>
            </a:r>
            <a:r>
              <a:rPr lang="ru-RU" dirty="0" err="1">
                <a:latin typeface="Verdana"/>
              </a:rPr>
              <a:t>зззз</a:t>
            </a:r>
            <a:r>
              <a:rPr lang="ru-RU" dirty="0">
                <a:latin typeface="Verdana"/>
              </a:rPr>
              <a:t>, ветер дует - </a:t>
            </a:r>
            <a:r>
              <a:rPr lang="ru-RU" dirty="0" err="1">
                <a:latin typeface="Verdana"/>
              </a:rPr>
              <a:t>сссс</a:t>
            </a:r>
            <a:r>
              <a:rPr lang="ru-RU" dirty="0">
                <a:latin typeface="Verdana"/>
              </a:rPr>
              <a:t>, жук жужжит - </a:t>
            </a:r>
            <a:r>
              <a:rPr lang="ru-RU" dirty="0" err="1">
                <a:latin typeface="Verdana"/>
              </a:rPr>
              <a:t>жжжж</a:t>
            </a:r>
            <a:r>
              <a:rPr lang="ru-RU" dirty="0">
                <a:latin typeface="Verdana"/>
              </a:rPr>
              <a:t>, тигр рычит - </a:t>
            </a:r>
            <a:r>
              <a:rPr lang="ru-RU" dirty="0" err="1">
                <a:latin typeface="Verdana"/>
              </a:rPr>
              <a:t>рррр</a:t>
            </a:r>
            <a:r>
              <a:rPr lang="ru-RU" dirty="0">
                <a:latin typeface="Verdana"/>
              </a:rPr>
              <a:t>…</a:t>
            </a:r>
          </a:p>
          <a:p>
            <a:pPr fontAlgn="t"/>
            <a:r>
              <a:rPr lang="ru-RU" dirty="0">
                <a:latin typeface="Verdana"/>
              </a:rPr>
              <a:t>Взрослый произносит звук, а ребенок отгадывает, кто (что) его издает.</a:t>
            </a:r>
          </a:p>
          <a:p>
            <a:pPr fontAlgn="t"/>
            <a:r>
              <a:rPr lang="ru-RU" b="1" dirty="0">
                <a:latin typeface="Verdana"/>
              </a:rPr>
              <a:t>Игра "Похлопаем". </a:t>
            </a:r>
            <a:r>
              <a:rPr lang="ru-RU" dirty="0">
                <a:latin typeface="Verdana"/>
              </a:rPr>
              <a:t>Взрослый произносит ряды звуков, а ребенок хлопает в ладоши, когда слышит заданную фонему.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 fontAlgn="t">
              <a:buNone/>
            </a:pPr>
            <a:r>
              <a:rPr lang="ru-RU" b="1" i="1" dirty="0">
                <a:latin typeface="Verdana"/>
              </a:rPr>
              <a:t>Наблюдая за деятельностью детей следует обращать внимание на следующие показатели:</a:t>
            </a:r>
          </a:p>
          <a:p>
            <a:pPr fontAlgn="t"/>
            <a:r>
              <a:rPr lang="ru-RU" dirty="0">
                <a:latin typeface="Verdana"/>
              </a:rPr>
              <a:t>умение детей слышать ошибки в чужой, собственной речи и исправлять их;</a:t>
            </a:r>
          </a:p>
          <a:p>
            <a:pPr fontAlgn="t"/>
            <a:r>
              <a:rPr lang="ru-RU" dirty="0">
                <a:latin typeface="Verdana"/>
              </a:rPr>
              <a:t>умение различать звуки в словах, слогах и в рядах звуков;</a:t>
            </a:r>
          </a:p>
          <a:p>
            <a:pPr fontAlgn="t"/>
            <a:r>
              <a:rPr lang="ru-RU" dirty="0">
                <a:latin typeface="Verdana"/>
              </a:rPr>
              <a:t>отработать навык различение на слух фонем по акустическим особенностям( в первую очередь глухих – звонких, свистящих – шипящих, твердых – мягких и т.п.);</a:t>
            </a:r>
          </a:p>
          <a:p>
            <a:pPr fontAlgn="t"/>
            <a:r>
              <a:rPr lang="ru-RU" dirty="0">
                <a:latin typeface="Verdana"/>
              </a:rPr>
              <a:t>формирование полноценной звуковой стороны речи (воспитание артикуляционных навыков, правильного звукопроизношения, воспроизведения слоговой структуры)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звуком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/>
              <a:t>Включает в себя 5 этапов:</a:t>
            </a:r>
          </a:p>
          <a:p>
            <a:pPr marL="514350" indent="-514350" algn="ctr">
              <a:buAutoNum type="arabicPeriod"/>
            </a:pPr>
            <a:r>
              <a:rPr lang="ru-RU" b="1" dirty="0" smtClean="0"/>
              <a:t>Подготовительный этап</a:t>
            </a:r>
          </a:p>
          <a:p>
            <a:pPr marL="514350" indent="-514350" algn="ctr">
              <a:buAutoNum type="arabicPeriod"/>
            </a:pPr>
            <a:r>
              <a:rPr lang="ru-RU" b="1" dirty="0" smtClean="0"/>
              <a:t>Постановка звука</a:t>
            </a:r>
          </a:p>
          <a:p>
            <a:pPr marL="514350" indent="-514350" algn="ctr">
              <a:buAutoNum type="arabicPeriod"/>
            </a:pPr>
            <a:r>
              <a:rPr lang="ru-RU" b="1" dirty="0" smtClean="0"/>
              <a:t>Автоматизация звука</a:t>
            </a:r>
          </a:p>
          <a:p>
            <a:pPr marL="514350" indent="-514350" algn="ctr">
              <a:buAutoNum type="arabicPeriod"/>
            </a:pPr>
            <a:r>
              <a:rPr lang="ru-RU" b="1" dirty="0" smtClean="0"/>
              <a:t>Дифференциация звука</a:t>
            </a:r>
          </a:p>
          <a:p>
            <a:pPr marL="514350" indent="-514350" algn="ctr">
              <a:buAutoNum type="arabicPeriod"/>
            </a:pPr>
            <a:r>
              <a:rPr lang="ru-RU" b="1" dirty="0" smtClean="0"/>
              <a:t>Введения звука в </a:t>
            </a:r>
            <a:r>
              <a:rPr lang="ru-RU" b="1" dirty="0" smtClean="0"/>
              <a:t>самостоятельную </a:t>
            </a:r>
            <a:r>
              <a:rPr lang="ru-RU" b="1" dirty="0" smtClean="0"/>
              <a:t>речь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Лексико-грамматическая сторона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u="sng" dirty="0" smtClean="0"/>
              <a:t>Логопедическая работа по коррекции лексической стороны включает следующие направления:</a:t>
            </a:r>
          </a:p>
          <a:p>
            <a:pPr marL="0" indent="0">
              <a:buNone/>
            </a:pPr>
            <a:endParaRPr lang="ru-RU" b="1" i="1" u="sng" dirty="0"/>
          </a:p>
          <a:p>
            <a:pPr marL="514350" indent="-514350">
              <a:buAutoNum type="arabicPeriod"/>
            </a:pPr>
            <a:r>
              <a:rPr lang="ru-RU" b="1" dirty="0" smtClean="0"/>
              <a:t>Расширение </a:t>
            </a:r>
            <a:r>
              <a:rPr lang="ru-RU" b="1" dirty="0"/>
              <a:t>объема словаря 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b="1" dirty="0" smtClean="0"/>
              <a:t>Уточнение </a:t>
            </a:r>
            <a:r>
              <a:rPr lang="ru-RU" b="1" dirty="0"/>
              <a:t>значения </a:t>
            </a:r>
            <a:r>
              <a:rPr lang="ru-RU" b="1" dirty="0" smtClean="0"/>
              <a:t>слова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Развитие </a:t>
            </a:r>
            <a:r>
              <a:rPr lang="ru-RU" b="1" dirty="0"/>
              <a:t>структуры значения </a:t>
            </a:r>
            <a:r>
              <a:rPr lang="ru-RU" b="1" dirty="0" smtClean="0"/>
              <a:t>слова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Формирование </a:t>
            </a:r>
            <a:r>
              <a:rPr lang="ru-RU" b="1" dirty="0"/>
              <a:t>семантических полей и лексической </a:t>
            </a:r>
            <a:r>
              <a:rPr lang="ru-RU" b="1" dirty="0" smtClean="0"/>
              <a:t>системности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Расширение </a:t>
            </a:r>
            <a:r>
              <a:rPr lang="ru-RU" b="1" dirty="0"/>
              <a:t>связей между словами в лексиконе.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40000" lnSpcReduction="20000"/>
          </a:bodyPr>
          <a:lstStyle/>
          <a:p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Игра: «Холодно – Горячо» 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Обогащение словарного запаса существительными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просит детей закрыть глаза, затем прячет предмет и задает вопрос: «Где мишка?» Дети ищут предмет в комнате по подсказке взрослого: «Холодно. Холоднее. Теплее. Еще теплее. Горячо». Игра с поиском исчезнувшего предмета помогает детям запомнить новое слово. 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 «Опиши предмет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Расширение объема словаря прилагательных, формирование представлений о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предмете.</a:t>
            </a:r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предмет и указывает на его признаки. Например,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яблоко, оно желтое, напоминает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 (обхватывает яблоко кистями рук), яблоко круглое. По размеру оно большое, крупное. Если погладить яблоко, чувствуешь, что оно гладкое. Я надавливаю на яблоко, с ним ничего не происходит. Яблоко твердое. Понюхаю яблоко: ах, какое оно ароматное, душистое. Подержу на руке, взвешу: яблоко тяжелое. Отрежу кусочек и попробую на вкус: яблоко сладкое (кислое, кисло-сладкое)».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6936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«Посылка»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Расширение объема словаря, уточнение представлений о признаках предметов, развитие связной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получает «посылку» (коробку с предметом внутри). Первый игрок начинает описывать свой предмет, не называя и не показывая его. Предмет предъявляется после того, как будет отгадан.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«Аналогии»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Активизация существительных с обобщающим значением, развитие понимания родовидовых отношений между словами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детям дополнить слово по образцу: лиса – зверь, журавль – птица или наоборот. Взрослый называет слово обобщающего значения, ребенок придумывает слово конкретного значения (или наоборот): посуда – сковорода, цветы – одуванчик, транспорт – грузовик, рыбы – сом, насекомые – кузнечик. </a:t>
            </a:r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«Я знаю пять…» 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Активизация слов с обобщающим значением, развитие понимания родовидовых отношений между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словами.</a:t>
            </a: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встают в круг. Первый игрок, в руках у которого мяч, начинает игру словом: «Я» и передает (перебрасывает) мяч рядом стоящему ребенку. Второй игрок принимает мяч, проговаривает следующее слово: «Знаю» — и передает мяч дальше. Третий игрок: «Пять». Следующий ребенок «Насекомых». Далее каждый ход сопровождается называнием одного насекомого до тех пор, пока не будет названо пять слов данной группы. Игра продолжается дальше.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мячом «Ассоциации» 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Расширение объема словаря, развитие речевых ассоциаций, общей моторики.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бросает мяч ребенку и называет какой-либо конкретный признак предмета: «Красный». Ребенок ловит мяч, добавляет слово, обозначающее предмет, обладающий этим признаком (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мак,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возвращает мяч взрослому. Аналогично: тяжелый – грузовик; колючий ёж, холодный снег, высокий – человек, стеклянный – стакан.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«Я собрал в огороде…» </a:t>
            </a: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Расширение объема словаря, развитие слуховой памяти.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игру, произнося предложение: «Я собрал на огороде….огурцы». Ребенок повторяет фразу целиком и добавляет наименование своего овоща: «Я собрал на огороде огурцы и помидоры». Следующий игрок повторяет все сказанное предыдущим участником и придумывает третий овощ: «Я собрал на огороде огурцы, помидоры и лук». Игроки участвуют в игре до первой ошибки. Побеждает тот, кто останется в игре последним. В зависимости от лексической темы предложение меняется по содержанию: «Я собрал в саду….», «Я положил в шкаф…», «Я видел на улице….», «В лесу живет….», «На кухне есть….» и т.д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«Назови другим словом» </a:t>
            </a: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семантических полей, расширение словаря синонимов.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словосочетание и задает вопрос: «Бросить мяч. Как это действие можно назвать иначе, другим словом?» даются образцы правильных ответов: «Бросить мяч – кинуть мяч. Глядеть в окно – смотреть в окно». Дети приступают к подбору синонимов только после подтверждения понимания ими задания.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мячом «Скажи наоборот» </a:t>
            </a: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семантических полей, расширение словаря антонимов.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стоят в шеренге лицом к ведущему. Взрослый (ведущий) произносит слово и бросает мяч одному из игроков. Поймавший мяч должен назвать антоним (слово-«неприятель») к заданному слову и вернуть мяч ведущему. Если парное слово подобрано верно, ребенок делает шаг вперед. Выигрывает тот, кто быстрее подойдет к условной линии, на которой находится ведущий. Этот ребенок продолжает игру придумывая свои слова.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Грамматический строй речи включает два процесса: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708920"/>
            <a:ext cx="6408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Словоизменение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3867902"/>
            <a:ext cx="7047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Словообразование</a:t>
            </a:r>
            <a:endParaRPr lang="ru-RU" sz="66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835696" y="2132856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0152" y="1916832"/>
            <a:ext cx="2016224" cy="1900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Словоизменение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ласково и сделай маленьким»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(образование имен существительных с помощью уменьшительно-ласкательных суффиксов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волшебная палочка. К чему бы она не прикоснулась, все становится маленьким: был стол – стал столик… 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Кровать – кроватка; стул – стульчик; ведро - …, воробей -…  и т.п.  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«Из чего сделано?»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Образование относительных прилагательных:  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Кораблик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бумаги – бумажный кораблик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Шуба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меха…Стол из дерева…  Рыбка из стекла  … Снегурочка из ваты …  Хлопушка из бумаги …  Лошадка из картона …  Звёзды из пластмассы …  Машина из металла…  Снежинка из полиэтилена  …  Баба из снега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048672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детенышей»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«Назови птенцов»  (в единственном и множественном числе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по образцу»: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мамы с папой родился ребенок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животных рождаются детеныши, у птиц вылупляются птенцы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кто родился у коровы? А если не один? (телята) У собаки - …, у козы - …, у волка - …,  кто вылупился у грача -…(грачата, грачонок).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котят мама - кошка, а папа - кот. У щенят мама…, а папа …,  у телят мама …, а папа … и т.д.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Доскажи словечко».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в гараж … (въезжает). Мальчик из школы … (выходит).Шофёр к машине … (подходит).Девочка с горы …  (съезжает).Старушка через улицу … (переходит).Девочка через лужу … (перепрыгивает).Птичка из клетки … (вылетает).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сложных слов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Пыль сосет – пылесос, сам летает -.,, сам катится -…, сам варит -.., везде ходит -…, по луне ходит -.., сено косит -…, землю пашет -…, мясо рубит -…, кофе варит -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чем ты мечтаешь?»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(употребление существительных в предложном падеже)</a:t>
            </a:r>
          </a:p>
          <a:p>
            <a:pPr marL="0" indent="0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Платье – я мечтаю о платье. Туфли – я мечтаю о…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«Один – много»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Стул – стулья, кровать……яблоко…..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</a:t>
            </a:r>
            <a:endParaRPr lang="ru-RU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– один».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Столы - стол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помидоры…..деревья…магазины…..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«Есть – нет»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Ребенок произносит вторую часть фразы со слов: «У меня нет…».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свежая капуста.  – А у меня нет свежей капусты.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Подготовительный этап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356" y="1628800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Цель: </a:t>
            </a:r>
            <a:r>
              <a:rPr lang="ru-RU" dirty="0"/>
              <a:t>подготовка слухового и </a:t>
            </a:r>
            <a:r>
              <a:rPr lang="ru-RU" dirty="0" err="1"/>
              <a:t>рече</a:t>
            </a:r>
            <a:r>
              <a:rPr lang="ru-RU" dirty="0"/>
              <a:t>-двигательного анализаторов к постановке </a:t>
            </a:r>
            <a:r>
              <a:rPr lang="ru-RU" dirty="0" smtClean="0"/>
              <a:t>звуков</a:t>
            </a:r>
          </a:p>
          <a:p>
            <a:pPr marL="0" indent="0">
              <a:buNone/>
            </a:pPr>
            <a:r>
              <a:rPr lang="ru-RU" b="1" i="1" u="sng" dirty="0" smtClean="0"/>
              <a:t>Проводится упражнения направленные на  развитие:</a:t>
            </a:r>
          </a:p>
          <a:p>
            <a:pPr fontAlgn="base"/>
            <a:r>
              <a:rPr lang="ru-RU" dirty="0" smtClean="0"/>
              <a:t>артикуляционной моторики;</a:t>
            </a:r>
            <a:endParaRPr lang="ru-RU" dirty="0"/>
          </a:p>
          <a:p>
            <a:pPr fontAlgn="base"/>
            <a:r>
              <a:rPr lang="ru-RU" dirty="0" smtClean="0"/>
              <a:t>речевого дыхания;</a:t>
            </a:r>
            <a:endParaRPr lang="ru-RU" dirty="0"/>
          </a:p>
          <a:p>
            <a:pPr fontAlgn="base"/>
            <a:r>
              <a:rPr lang="ru-RU" dirty="0" smtClean="0"/>
              <a:t>голосоведения;</a:t>
            </a:r>
            <a:endParaRPr lang="ru-RU" dirty="0"/>
          </a:p>
          <a:p>
            <a:pPr fontAlgn="base"/>
            <a:r>
              <a:rPr lang="ru-RU" dirty="0" smtClean="0"/>
              <a:t>Фонематических процессов.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85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9766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 у меня нет…»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(существительные единственного числа в родительном падеже)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Взрослый: У меня есть яблоко. Ребенок: А у меня нет… У животных есть хвосты. А у тебя нет (чего?)? У тебя есть брови, а у птиц нет (чего?)…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«Сосчитай-ка»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(согласование числительных с существительными)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пяти по образцу: Один помидор, два помидора, три помидора, четыре помидора, пять помидоров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«Скажи правильно»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Мама моет руки мыло (мылом)….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Связная речь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Связная речь включает: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Диалог</a:t>
            </a:r>
            <a:r>
              <a:rPr lang="ru-RU" dirty="0" smtClean="0"/>
              <a:t> (вопросно-ответная форма общения)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Монолог </a:t>
            </a:r>
            <a:r>
              <a:rPr lang="ru-RU" dirty="0" smtClean="0"/>
              <a:t>(высказывание одного лица)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Сначала у ребенка формируется диалог, и только на его основе развивается монолог.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Цель: формирование </a:t>
            </a:r>
            <a:r>
              <a:rPr lang="ru-RU" dirty="0"/>
              <a:t>психофизиологических предпосылок для </a:t>
            </a:r>
            <a:r>
              <a:rPr lang="ru-RU" dirty="0" smtClean="0"/>
              <a:t>обучения.</a:t>
            </a:r>
          </a:p>
          <a:p>
            <a:r>
              <a:rPr lang="ru-RU" dirty="0" smtClean="0"/>
              <a:t>Большое </a:t>
            </a:r>
            <a:r>
              <a:rPr lang="ru-RU" dirty="0"/>
              <a:t>внимание уделяется </a:t>
            </a:r>
            <a:r>
              <a:rPr lang="ru-RU" dirty="0" smtClean="0"/>
              <a:t>расширению, активизации </a:t>
            </a:r>
            <a:r>
              <a:rPr lang="ru-RU" dirty="0"/>
              <a:t>словаря, в особенности глагольного. </a:t>
            </a:r>
            <a:endParaRPr lang="ru-RU" dirty="0" smtClean="0"/>
          </a:p>
          <a:p>
            <a:r>
              <a:rPr lang="ru-RU" dirty="0" smtClean="0"/>
              <a:t>Используются приемы по развитию мнестических процессов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351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навыка осмысления общего содержания картины;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практического навыка построения связного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место в работе над развитием связной речи занимают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из набора слов;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окончание начатого предложения;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логической связи между двумя – тремя предложениями.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558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приобретенных навыков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употребления связного высказывания,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самоконтроля за правильностью установления связного высказывания.</a:t>
            </a:r>
          </a:p>
          <a:p>
            <a:pPr algn="ctr"/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упражнения </a:t>
            </a: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строятся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принципу от простого к </a:t>
            </a: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сложному:</a:t>
            </a: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Закончить рассказ методом добавления одного предложения с опорой на предметные картинки;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по картинкам на определенную тему;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рассказ по серии сюжетных картинок или по заданной теме;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 на определенную тему с данными словами;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маме;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Инсценировки; Драматизации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46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Просодическая сторона речи</a:t>
            </a:r>
            <a:endParaRPr lang="ru-RU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567158" y="1412776"/>
            <a:ext cx="4040188" cy="639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Вербальные тренинги</a:t>
            </a:r>
            <a:endParaRPr lang="ru-RU" sz="2800" i="1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4788023" y="1412776"/>
            <a:ext cx="4041775" cy="639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 typeface="Arial" pitchFamily="34" charset="0"/>
              <a:buNone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Невербальные тренинги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567158" y="2492896"/>
            <a:ext cx="4048250" cy="39175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4000"/>
              </a:lnSpc>
              <a:defRPr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минутки.</a:t>
            </a:r>
          </a:p>
          <a:p>
            <a:pPr>
              <a:lnSpc>
                <a:spcPct val="134000"/>
              </a:lnSpc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Медленные стихи.</a:t>
            </a:r>
          </a:p>
          <a:p>
            <a:pPr>
              <a:lnSpc>
                <a:spcPct val="134000"/>
              </a:lnSpc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Подбор рифмы. </a:t>
            </a:r>
          </a:p>
          <a:p>
            <a:pPr>
              <a:lnSpc>
                <a:spcPct val="134000"/>
              </a:lnSpc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Работа над паузой, насыщенной речевым содержанием.</a:t>
            </a:r>
          </a:p>
          <a:p>
            <a:pPr>
              <a:lnSpc>
                <a:spcPct val="134000"/>
              </a:lnSpc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Работа по развитию высоты голоса и речевого дыхания.</a:t>
            </a:r>
          </a:p>
          <a:p>
            <a:pPr>
              <a:lnSpc>
                <a:spcPct val="134000"/>
              </a:lnSpc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Работа над интонацией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804298" y="2492896"/>
            <a:ext cx="4041775" cy="38561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работа по формированию мелкой моторики, </a:t>
            </a:r>
          </a:p>
          <a:p>
            <a:pPr>
              <a:lnSpc>
                <a:spcPct val="114000"/>
              </a:lnSpc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работа над ритмом,</a:t>
            </a:r>
          </a:p>
          <a:p>
            <a:pPr>
              <a:lnSpc>
                <a:spcPct val="114000"/>
              </a:lnSpc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работа над развитием мимики.</a:t>
            </a:r>
          </a:p>
        </p:txBody>
      </p:sp>
    </p:spTree>
    <p:extLst>
      <p:ext uri="{BB962C8B-B14F-4D97-AF65-F5344CB8AC3E}">
        <p14:creationId xmlns:p14="http://schemas.microsoft.com/office/powerpoint/2010/main" val="1964004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минутки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Как живешь? – Вот так.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Как плывешь? – Вот так.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Как бежишь? – Вот так.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Как ты спишь? – Вот так.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Ждешь обед? – Вот так.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даль глядишь? – Вот так.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Машешь в след? – Вот так.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ритмом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/-//-/-//             </a:t>
            </a:r>
          </a:p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/-//-///</a:t>
            </a:r>
          </a:p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//-///</a:t>
            </a:r>
          </a:p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/-//-/-/</a:t>
            </a:r>
          </a:p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///-/-//</a:t>
            </a:r>
          </a:p>
          <a:p>
            <a:pPr>
              <a:defRPr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572000" y="13716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– та </a:t>
            </a:r>
          </a:p>
          <a:p>
            <a:pPr>
              <a:lnSpc>
                <a:spcPct val="13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- ТА</a:t>
            </a:r>
          </a:p>
          <a:p>
            <a:pPr>
              <a:lnSpc>
                <a:spcPct val="13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 – ПА – па</a:t>
            </a:r>
          </a:p>
          <a:p>
            <a:pPr>
              <a:lnSpc>
                <a:spcPct val="13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 – па – па </a:t>
            </a:r>
          </a:p>
          <a:p>
            <a:pPr>
              <a:lnSpc>
                <a:spcPct val="13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 – па - ПА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развитием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Удивилки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- поднять брови.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Поразилки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- поднять брови, открыть рот.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Улыбалки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- улыбнуться, показав зубки, и с закрытым ртом.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Хмурилки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- нахмурить брови.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Сердилки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- нахмурить брови, надуть щеки.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Огорчалки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- нахмурить брови, опустить кончики рта вниз.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рифмой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Я залез на коня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 держусь руками,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Посмотрите на меня.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Я поехал к...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Маленький бычок,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Рыженький бочок.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Ножками ступает.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Головой ...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Я сегодня утром рано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Умывался ...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 меня в кармашке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Маки  и ...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Постановка звука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Цель: </a:t>
            </a:r>
            <a:r>
              <a:rPr lang="ru-RU" dirty="0"/>
              <a:t>формирование правильного артикуляционного уклада изолированного нарушенного </a:t>
            </a:r>
            <a:r>
              <a:rPr lang="ru-RU" dirty="0" smtClean="0"/>
              <a:t>звука.</a:t>
            </a:r>
          </a:p>
          <a:p>
            <a:pPr marL="0" indent="0">
              <a:buNone/>
            </a:pPr>
            <a:r>
              <a:rPr lang="ru-RU" b="1" i="1" dirty="0" smtClean="0"/>
              <a:t>Способы постановки:</a:t>
            </a:r>
          </a:p>
          <a:p>
            <a:r>
              <a:rPr lang="ru-RU" dirty="0" smtClean="0"/>
              <a:t>От сохранного звука</a:t>
            </a:r>
          </a:p>
          <a:p>
            <a:r>
              <a:rPr lang="ru-RU" dirty="0" smtClean="0"/>
              <a:t>Разложением артикуляции</a:t>
            </a:r>
          </a:p>
          <a:p>
            <a:r>
              <a:rPr lang="ru-RU" dirty="0" smtClean="0"/>
              <a:t>По подражанию</a:t>
            </a:r>
          </a:p>
          <a:p>
            <a:r>
              <a:rPr lang="ru-RU" dirty="0" smtClean="0"/>
              <a:t>Механический способ</a:t>
            </a:r>
          </a:p>
          <a:p>
            <a:r>
              <a:rPr lang="ru-RU" dirty="0" smtClean="0"/>
              <a:t>Смешанный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856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речевого дыхания и голоса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b="1" i="1" u="sng" dirty="0">
                <a:latin typeface="Times New Roman" pitchFamily="18" charset="0"/>
                <a:cs typeface="Times New Roman" pitchFamily="18" charset="0"/>
              </a:rPr>
              <a:t>Упражнения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Эхо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«Дует ветер», 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«Лесенка».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темпа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Еле-еле, еле-еле - - -(медленный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Завертелись карусели. - - -(медленный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 потом, потом, потом - - -(средний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Все бегом, бегом, бегом! - - -(быстрый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Все быстрей, быстрей, бегом, - - -(очень быстрый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Карусель кругом, кругом! - - -(очень быстрый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Тише, тише, не спешите - - -(средний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Карусель остановите. - - -(средний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Раз, два, раз, два - - -(медленный темп) 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Вот и кончилась игра. - - -(медленный темп)</a:t>
            </a:r>
          </a:p>
          <a:p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произносить с убыстрением или замедлением темпа названия времен года, месяцев (зимних, весенних ...), дней недели, чисел от 1 до 10 и обратно т.п.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интонационной выразительностью</a:t>
            </a:r>
            <a:endParaRPr lang="ru-RU" dirty="0"/>
          </a:p>
        </p:txBody>
      </p:sp>
      <p:sp>
        <p:nvSpPr>
          <p:cNvPr id="7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b="1" u="sng" dirty="0" smtClean="0">
                <a:latin typeface="Times New Roman" pitchFamily="18" charset="0"/>
                <a:cs typeface="Times New Roman" pitchFamily="18" charset="0"/>
              </a:rPr>
              <a:t>Волк: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Лизавета, здравствуй!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Ничего идут дела, голова пока цела.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 рынке.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Свининки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Шерсти клок — ободрали правый бок, хвост отгрызли в драке.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Собаки. </a:t>
            </a:r>
          </a:p>
          <a:p>
            <a:endParaRPr lang="ru-RU" altLang="ru-RU" sz="2400" dirty="0" smtClean="0"/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b="1" u="sng" smtClean="0">
                <a:latin typeface="Times New Roman" pitchFamily="18" charset="0"/>
                <a:cs typeface="Times New Roman" pitchFamily="18" charset="0"/>
              </a:rPr>
              <a:t>Лиса: </a:t>
            </a:r>
          </a:p>
          <a:p>
            <a:pPr>
              <a:buFontTx/>
              <a:buChar char="-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Как дела, зубастый? </a:t>
            </a:r>
          </a:p>
          <a:p>
            <a:pPr>
              <a:buFontTx/>
              <a:buChar char="-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Где ты был? </a:t>
            </a:r>
          </a:p>
          <a:p>
            <a:pPr>
              <a:buFont typeface="Arial" charset="0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-   Что купил? </a:t>
            </a:r>
          </a:p>
          <a:p>
            <a:pPr>
              <a:buFont typeface="Arial" charset="0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-   Сколько взяли? </a:t>
            </a:r>
          </a:p>
          <a:p>
            <a:pPr>
              <a:buFont typeface="Arial" charset="0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-   Кто отгрыз? 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268760"/>
            <a:ext cx="784887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</a:p>
          <a:p>
            <a:pPr algn="ctr"/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нимание!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446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слухового восприятия.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уточнение слухового образа отрабатываемого звука.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фонематического анализа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выделение отрабатываемого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слова, уточнение его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слухопроизносительного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речевой артикуляторной моторики.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уточнение артикуляции отрабатываемого звука с опорой на зрительное, тактильное восприятие и кинестетические ощущения; отработка каждого элемента необходимого артикуляторного уклада.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Работа по непосредственной постановке звука.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объединение изолированных артикуляционных элементов в единый артикуляционный уклад.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34145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Автоматизация звука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764904"/>
          </a:xfrm>
        </p:spPr>
        <p:txBody>
          <a:bodyPr/>
          <a:lstStyle/>
          <a:p>
            <a:r>
              <a:rPr lang="ru-RU" dirty="0" smtClean="0"/>
              <a:t>Цель: </a:t>
            </a:r>
            <a:r>
              <a:rPr lang="ru-RU" dirty="0"/>
              <a:t>закрепление условно-рефлекторных речедвигательных связей на различном речевом материале; введение звука в слоги, слова, предложения, связную речь.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8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звука в слоги, слова, словосочетания, связную речь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(основное направление работы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фонематических процессов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(фонематического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фонематического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синтеза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просодической стороной речи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над ударением в процессе автоматизации звука в словах и слогах (используются серии слоговых цепочек с перемещающимся ударным слогом); над темпом, ритмом, логическим ударением и интонацией в словосочетании, предложении и связной речи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(обогащение, уточнение, активизация и систематизация словаря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грамматического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строя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08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Дифференциация звука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dirty="0" smtClean="0"/>
              <a:t>Цель: </a:t>
            </a:r>
            <a:r>
              <a:rPr lang="ru-RU" dirty="0"/>
              <a:t>развитие слуховой дифференциации, закрепление произносительной </a:t>
            </a:r>
            <a:r>
              <a:rPr lang="ru-RU" dirty="0" smtClean="0"/>
              <a:t>дифференциации</a:t>
            </a:r>
            <a:r>
              <a:rPr lang="ru-RU" dirty="0"/>
              <a:t>, формирование </a:t>
            </a:r>
            <a:r>
              <a:rPr lang="ru-RU" dirty="0" smtClean="0"/>
              <a:t>фонематического </a:t>
            </a:r>
            <a:r>
              <a:rPr lang="ru-RU" dirty="0"/>
              <a:t>анализа и синтеза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 smtClean="0"/>
              <a:t>Выделяются </a:t>
            </a:r>
            <a:r>
              <a:rPr lang="ru-RU" b="1" i="1" dirty="0" err="1" smtClean="0"/>
              <a:t>подэтапы</a:t>
            </a:r>
            <a:r>
              <a:rPr lang="ru-RU" b="1" i="1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Предварительный </a:t>
            </a:r>
            <a:r>
              <a:rPr lang="ru-RU" dirty="0"/>
              <a:t>этап работы  над каждым из смешиваемых 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Этап слуховой и </a:t>
            </a:r>
            <a:r>
              <a:rPr lang="ru-RU" dirty="0" smtClean="0"/>
              <a:t>произносительной </a:t>
            </a:r>
            <a:r>
              <a:rPr lang="ru-RU" dirty="0"/>
              <a:t>дифференциации смешиваемых  звуков.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8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вгения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первого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подэтапа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а). Уточнение артикуляции звука с опорой на зрительное, слуховое, тактильное восприятие, кинестетические ощущения (упражнения при постановке звука).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б). Игры и упражнения на уточнение слухового образа звука (картинка-символ, игры на звукоподражание).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в). Выделение звука на фоне слога (“Красный – зелёный”).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г). Выделение звука на фоне слова (исключаются слова со звуками, сходными акустически и смешиваемые в произношении). “Подними цветной кружок на заданный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“Назови картинки (придумай слова), где есть заданный звук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д). Определение места звука в слове: в начале, в середине, в конце слова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е). Выделение слова с данным звуком из предложения.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4079225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2042</Words>
  <Application>Microsoft Office PowerPoint</Application>
  <PresentationFormat>Экран (4:3)</PresentationFormat>
  <Paragraphs>254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Презентация PowerPoint</vt:lpstr>
      <vt:lpstr>Работа над звуком</vt:lpstr>
      <vt:lpstr>Подготовительный этап</vt:lpstr>
      <vt:lpstr>Постановка звука</vt:lpstr>
      <vt:lpstr>Направления работы:</vt:lpstr>
      <vt:lpstr>Автоматизация звука</vt:lpstr>
      <vt:lpstr>Направления работы:</vt:lpstr>
      <vt:lpstr>Дифференциация звука</vt:lpstr>
      <vt:lpstr>Упражнения первого подэтапа.</vt:lpstr>
      <vt:lpstr>Упражнения второго подэтапа (речевой материал включает слова со смешиваемыми звуками).</vt:lpstr>
      <vt:lpstr>Введение звука в свободную речь</vt:lpstr>
      <vt:lpstr>Фонематические процессы:</vt:lpstr>
      <vt:lpstr>Первый этап – различение неречевых звуков</vt:lpstr>
      <vt:lpstr>Презентация PowerPoint</vt:lpstr>
      <vt:lpstr>Второй этап – различение звуков речи по тембру, силе и высоте</vt:lpstr>
      <vt:lpstr>Третий этап – различение сходных по звучанию слов</vt:lpstr>
      <vt:lpstr>Четвертый этап – различение слогов</vt:lpstr>
      <vt:lpstr>Пятый этап – различение звуков</vt:lpstr>
      <vt:lpstr>Внимание!</vt:lpstr>
      <vt:lpstr>Лексико-грамматическая сторона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Грамматический строй речи включает два процесса: </vt:lpstr>
      <vt:lpstr>Словоизменение </vt:lpstr>
      <vt:lpstr>Презентация PowerPoint</vt:lpstr>
      <vt:lpstr>Словообразование</vt:lpstr>
      <vt:lpstr>Презентация PowerPoint</vt:lpstr>
      <vt:lpstr>Связная речь</vt:lpstr>
      <vt:lpstr>Подготовительный этап</vt:lpstr>
      <vt:lpstr>Основной этап</vt:lpstr>
      <vt:lpstr>Заключительный этап</vt:lpstr>
      <vt:lpstr>Просодическая сторона речи</vt:lpstr>
      <vt:lpstr>Логоритмические минутки</vt:lpstr>
      <vt:lpstr>Работа над ритмом</vt:lpstr>
      <vt:lpstr>Работа над развитием мимики</vt:lpstr>
      <vt:lpstr>Работа над рифмой</vt:lpstr>
      <vt:lpstr>Развитие речевого дыхания и голоса </vt:lpstr>
      <vt:lpstr>Развитие темпа</vt:lpstr>
      <vt:lpstr>Работа над интонационной выразительностью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13</cp:revision>
  <dcterms:created xsi:type="dcterms:W3CDTF">2014-07-02T02:14:41Z</dcterms:created>
  <dcterms:modified xsi:type="dcterms:W3CDTF">2014-07-03T01:27:38Z</dcterms:modified>
</cp:coreProperties>
</file>